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5" r:id="rId4"/>
    <p:sldId id="276" r:id="rId5"/>
    <p:sldId id="273" r:id="rId6"/>
    <p:sldId id="256" r:id="rId7"/>
    <p:sldId id="277" r:id="rId8"/>
    <p:sldId id="267" r:id="rId9"/>
    <p:sldId id="268" r:id="rId10"/>
    <p:sldId id="274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836712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День Рождения 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Изначально Вышестоящего Отца на Планете Земля. 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Начало Конца 5 расы. 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Начало Основ Метагалактики. 11.08.1999г.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17105" y="5157192"/>
            <a:ext cx="3323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ПРАЗДНИКИ ИДИВО</a:t>
            </a:r>
          </a:p>
          <a:p>
            <a:pPr algn="ctr"/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ЦИВИЛИЗАЦИЯ ИДИВО</a:t>
            </a:r>
          </a:p>
        </p:txBody>
      </p:sp>
    </p:spTree>
    <p:extLst>
      <p:ext uri="{BB962C8B-B14F-4D97-AF65-F5344CB8AC3E}">
        <p14:creationId xmlns:p14="http://schemas.microsoft.com/office/powerpoint/2010/main" val="271366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75556" y="510726"/>
            <a:ext cx="799288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1999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года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постепенно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начинаем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вступать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век, который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предсказан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после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Кали-</a:t>
            </a:r>
            <a:r>
              <a:rPr lang="ru-RU" b="1" dirty="0" err="1">
                <a:solidFill>
                  <a:schemeClr val="bg1"/>
                </a:solidFill>
              </a:rPr>
              <a:t>Юги</a:t>
            </a:r>
            <a:r>
              <a:rPr lang="ru-RU" b="1" dirty="0">
                <a:solidFill>
                  <a:schemeClr val="bg1"/>
                </a:solidFill>
              </a:rPr>
              <a:t>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«Золотой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Век».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Началось это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противостояния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планет,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Парада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планет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11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августа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1999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года</a:t>
            </a:r>
            <a:r>
              <a:rPr lang="ru-RU" b="1" dirty="0">
                <a:solidFill>
                  <a:schemeClr val="bg1"/>
                </a:solidFill>
              </a:rPr>
              <a:t>. 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постепенно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это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погружаемся,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при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этом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окончательно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мы войдём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то,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что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называется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«Золотой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Век».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«Золотой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Век»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—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это век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мудрости,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изобилия,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комфортности,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когда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перейдём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большим количеством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людей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новую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ипостась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человека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Метагалактики,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есть станем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16-ричными.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Когда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шестнадцать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частей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физических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телах будут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у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большего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количества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людей. Если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у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шесть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половиной миллиардов, 50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процентов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плюс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один -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это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три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миллиарда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триста, примерно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так.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Сколько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это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займёт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времени,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знаю;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как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будем туда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развиваться,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знаю.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законы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Отца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незыблемы.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… мы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продолжаем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переходить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из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состояния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без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Образа Отца,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как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ходят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многие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люди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вокруг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нас,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состояние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Образом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Отца, которое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положено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официально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начале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шестой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расы.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b="1" i="1" dirty="0">
                <a:solidFill>
                  <a:schemeClr val="bg1"/>
                </a:solidFill>
              </a:rPr>
              <a:t>1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Синтез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Огня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«Рождение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Свыше»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В.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Сердюк, Новосибирск,	09-10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октября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2010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4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98086" y="620688"/>
            <a:ext cx="786234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…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В предыдущей эпохе было 7 планов: 1-й – эфирно-физический, 2-й – астральный, 3-й </a:t>
            </a:r>
            <a:r>
              <a:rPr lang="ru-RU" sz="2000" b="1" dirty="0" err="1">
                <a:solidFill>
                  <a:schemeClr val="bg1"/>
                </a:solidFill>
                <a:cs typeface="Aharoni" pitchFamily="2" charset="-79"/>
              </a:rPr>
              <a:t>манасический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, 4-й – </a:t>
            </a:r>
            <a:r>
              <a:rPr lang="ru-RU" sz="2000" b="1" dirty="0" err="1">
                <a:solidFill>
                  <a:schemeClr val="bg1"/>
                </a:solidFill>
                <a:cs typeface="Aharoni" pitchFamily="2" charset="-79"/>
              </a:rPr>
              <a:t>буддический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, 5-й – </a:t>
            </a:r>
            <a:r>
              <a:rPr lang="ru-RU" sz="2000" b="1" dirty="0" err="1">
                <a:solidFill>
                  <a:schemeClr val="bg1"/>
                </a:solidFill>
                <a:cs typeface="Aharoni" pitchFamily="2" charset="-79"/>
              </a:rPr>
              <a:t>атмический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, 6-й – </a:t>
            </a:r>
            <a:r>
              <a:rPr lang="ru-RU" sz="2000" b="1" dirty="0" err="1">
                <a:solidFill>
                  <a:schemeClr val="bg1"/>
                </a:solidFill>
                <a:cs typeface="Aharoni" pitchFamily="2" charset="-79"/>
              </a:rPr>
              <a:t>монадический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. 7-й был </a:t>
            </a:r>
            <a:r>
              <a:rPr lang="ru-RU" sz="2000" b="1" dirty="0" err="1">
                <a:solidFill>
                  <a:schemeClr val="bg1"/>
                </a:solidFill>
                <a:cs typeface="Aharoni" pitchFamily="2" charset="-79"/>
              </a:rPr>
              <a:t>Ади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-план, но он был пуст… И так, из-за </a:t>
            </a:r>
            <a:r>
              <a:rPr lang="ru-RU" sz="2000" b="1" dirty="0" err="1">
                <a:solidFill>
                  <a:schemeClr val="bg1"/>
                </a:solidFill>
                <a:cs typeface="Aharoni" pitchFamily="2" charset="-79"/>
              </a:rPr>
              <a:t>Ади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-плана, который был пустой, мы не могли развиваться дальше.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Надо было стяжать Образ Отца на том 7-м </a:t>
            </a:r>
            <a:r>
              <a:rPr lang="ru-RU" sz="2000" b="1" dirty="0" err="1">
                <a:solidFill>
                  <a:schemeClr val="bg1"/>
                </a:solidFill>
                <a:cs typeface="Aharoni" pitchFamily="2" charset="-79"/>
              </a:rPr>
              <a:t>Ади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-плане, чтобы восстановить контакт с Отцом. К сожалению, в пятой расе многим Ученикам, и даже теософам, то есть Блаватской, которой это поручалось, восстановить это не удалось, за редким исключением. То есть, очень мало Учеников это сделали. Из-за этого была масса проблем в пятой расе и черный железный век с 1899 по 1999 год.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Чтобы преодолеть ограниченность 5-й расы, мы должны стяжать Образ Отца. И стяжав Образ Отца, вы преодолеваете плановость. </a:t>
            </a:r>
          </a:p>
          <a:p>
            <a:pPr algn="just"/>
            <a:endParaRPr lang="ru-RU" sz="2000" b="1" dirty="0">
              <a:solidFill>
                <a:schemeClr val="bg1"/>
              </a:solidFill>
              <a:cs typeface="Aharoni" pitchFamily="2" charset="-79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1 Синтез, Астана, 2007</a:t>
            </a:r>
            <a:endParaRPr lang="ru-RU" sz="1600" b="1" dirty="0">
              <a:solidFill>
                <a:schemeClr val="bg1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069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476672"/>
            <a:ext cx="806489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	За последние годы, начиная с 11 августа 1999 года, а фактически, это больше пошло с января 2000-го, то есть, с августа по Новый год пристройка, адаптация, вхождение, наша планета уже изменилась десять раз, фактически было восемь, десятое сейчас заканчивается. …</a:t>
            </a:r>
          </a:p>
          <a:p>
            <a:pPr algn="just"/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	До 1999 года и я так жил, что Блаватская, что Алиса </a:t>
            </a:r>
            <a:r>
              <a:rPr lang="ru-RU" b="1" dirty="0" err="1">
                <a:solidFill>
                  <a:schemeClr val="bg1"/>
                </a:solidFill>
                <a:cs typeface="Aharoni" pitchFamily="2" charset="-79"/>
              </a:rPr>
              <a:t>Бейли</a:t>
            </a:r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, как ученицы Иерархии учили, что у нас на планете шесть планов и седьмой пустой. Первый план – эфирно-физический, где мы живем, второй – астральный, где живет душа, третий – </a:t>
            </a:r>
            <a:r>
              <a:rPr lang="ru-RU" b="1" dirty="0" err="1">
                <a:solidFill>
                  <a:schemeClr val="bg1"/>
                </a:solidFill>
                <a:cs typeface="Aharoni" pitchFamily="2" charset="-79"/>
              </a:rPr>
              <a:t>манасический</a:t>
            </a:r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, четвертый – </a:t>
            </a:r>
            <a:r>
              <a:rPr lang="ru-RU" b="1" dirty="0" err="1">
                <a:solidFill>
                  <a:schemeClr val="bg1"/>
                </a:solidFill>
                <a:cs typeface="Aharoni" pitchFamily="2" charset="-79"/>
              </a:rPr>
              <a:t>буддхический</a:t>
            </a:r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, …пятый план  -  </a:t>
            </a:r>
            <a:r>
              <a:rPr lang="ru-RU" b="1" dirty="0" err="1">
                <a:solidFill>
                  <a:schemeClr val="bg1"/>
                </a:solidFill>
                <a:cs typeface="Aharoni" pitchFamily="2" charset="-79"/>
              </a:rPr>
              <a:t>атмический</a:t>
            </a:r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, шестой – </a:t>
            </a:r>
            <a:r>
              <a:rPr lang="ru-RU" b="1" dirty="0" err="1">
                <a:solidFill>
                  <a:schemeClr val="bg1"/>
                </a:solidFill>
                <a:cs typeface="Aharoni" pitchFamily="2" charset="-79"/>
              </a:rPr>
              <a:t>монадический</a:t>
            </a:r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. </a:t>
            </a:r>
            <a:r>
              <a:rPr lang="ru-RU" b="1" dirty="0" err="1">
                <a:solidFill>
                  <a:schemeClr val="bg1"/>
                </a:solidFill>
                <a:cs typeface="Aharoni" pitchFamily="2" charset="-79"/>
              </a:rPr>
              <a:t>Адиплан</a:t>
            </a:r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, седьмой, был пуст. Вот семь планов Блаватской, мы жили в шести планах, сейчас мы живем в 28 - в шесть раз. Сейчас планета растет дальше, выше 28. 	Планета изменилась даже в массе своей в пять раз за четыре года, и этот рост сейчас продолжается, оформляется. Мы набираем в пределах планеты, но он ещё продолжается.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	Что это значит? Это значит, что если человек до 1999 года мог жить в шести планах, сейчас он, извините, обязан жить в 28-ми. </a:t>
            </a:r>
          </a:p>
          <a:p>
            <a:pPr algn="just"/>
            <a:endParaRPr lang="ru-RU" b="1" dirty="0">
              <a:solidFill>
                <a:schemeClr val="bg1"/>
              </a:solidFill>
              <a:cs typeface="Aharoni" pitchFamily="2" charset="-79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Учение Синтеза, 1 Синтез Фа, Киев, 2005 г.</a:t>
            </a:r>
          </a:p>
        </p:txBody>
      </p:sp>
    </p:spTree>
    <p:extLst>
      <p:ext uri="{BB962C8B-B14F-4D97-AF65-F5344CB8AC3E}">
        <p14:creationId xmlns:p14="http://schemas.microsoft.com/office/powerpoint/2010/main" val="183775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04" y="0"/>
            <a:ext cx="918000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476672"/>
            <a:ext cx="828092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…при смене рас мы должны жить не шестью планами, а 28-мью, но чтобы этим научиться, 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нужно овладеть новыми системами, новым путем ученика и новыми Учениями, куда мы идем.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</a:rPr>
              <a:t>Первое: </a:t>
            </a:r>
            <a:r>
              <a:rPr lang="ru-RU" b="1" dirty="0">
                <a:solidFill>
                  <a:schemeClr val="bg1"/>
                </a:solidFill>
              </a:rPr>
              <a:t>изменилась система ученичества. …после 1999 года вместе с Владыкой Кут Хуми мы пошли дальше, выражая Аватара Синтеза. Ученик шестой расы восходит не к Иерархии, а к Дому Отца. Это первая, очень существенная разница.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Дом Отца – это прямое выражение Отца, но почему ученик учится в Доме Отца? Чтобы научиться тем планам и законам, которые даёт Отец.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</a:rPr>
              <a:t>Вся шестая раса, её задача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проявить Дом Отца, войти в Дом Отца и быть в Доме Отца.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Так же, как задача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пятой расы, было войти в Иерархию.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</a:rPr>
              <a:t>И вторая задача или второй постулат: </a:t>
            </a:r>
            <a:r>
              <a:rPr lang="ru-RU" b="1" dirty="0">
                <a:solidFill>
                  <a:schemeClr val="bg1"/>
                </a:solidFill>
              </a:rPr>
              <a:t>чтобы войти в огненную эпоху вы должны иметь огонь внутри себя, не искру, а огонь. </a:t>
            </a:r>
          </a:p>
          <a:p>
            <a:pPr algn="just"/>
            <a:endParaRPr lang="ru-RU" b="1" dirty="0">
              <a:solidFill>
                <a:schemeClr val="bg1"/>
              </a:solidFill>
              <a:cs typeface="Aharoni" pitchFamily="2" charset="-79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Учение Синтеза, 1 Синтез Фа, Киев, 2005 г.</a:t>
            </a:r>
            <a:endParaRPr lang="ru-RU" sz="1600" b="1" dirty="0">
              <a:solidFill>
                <a:schemeClr val="bg1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70517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692696"/>
            <a:ext cx="806489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Третий постулат. </a:t>
            </a:r>
            <a:r>
              <a:rPr lang="ru-RU" b="1" dirty="0">
                <a:solidFill>
                  <a:schemeClr val="bg1"/>
                </a:solidFill>
              </a:rPr>
              <a:t>Если предыдущая эпоха жила системой троицы, новая эпоха живет системой </a:t>
            </a:r>
            <a:r>
              <a:rPr lang="ru-RU" b="1" dirty="0" err="1">
                <a:solidFill>
                  <a:schemeClr val="bg1"/>
                </a:solidFill>
              </a:rPr>
              <a:t>четверицы</a:t>
            </a:r>
            <a:r>
              <a:rPr lang="ru-RU" b="1" dirty="0">
                <a:solidFill>
                  <a:schemeClr val="bg1"/>
                </a:solidFill>
              </a:rPr>
              <a:t>, то есть, мы выросли из троичного состояния в четверичное.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И, выходя из этой традиции, мы включаем в новую эпоху четвертую позицию: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 приходит Дочь. У нас же эпоха женщин, эпоха Матери. По жизни: в начале Дочь, потом – Мать, девочка, становится женщиной. Вначале Сын, потом – Отец, мальчик становящийся мужчиной. Значит, каждый мужчина выражает Сына и Отца, а каждая женщина выражает Дочь и Мать. Так вот, в новой эпохе это равновесие произошло, и Мать стала выражать Любовь, и сейчас очень четко действует на планете Мать ФА или Мать планетарно-звездная ФА, выражающая любовь и сердце человека. Сын продолжает выражать Мудрость и занимается Разумом. Дальше появляется Дочь. Дочь занимается Волей и телом. Раньше телом никто не занимался. Таким образом, Дочь выражается в Воле и в Духе, и появляется четвертый фактор, которого раньше вообще не было.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И четвертым фактором </a:t>
            </a:r>
            <a:r>
              <a:rPr lang="ru-RU" b="1" dirty="0" err="1">
                <a:solidFill>
                  <a:schemeClr val="bg1"/>
                </a:solidFill>
              </a:rPr>
              <a:t>четверицы</a:t>
            </a:r>
            <a:r>
              <a:rPr lang="ru-RU" b="1" dirty="0">
                <a:solidFill>
                  <a:schemeClr val="bg1"/>
                </a:solidFill>
              </a:rPr>
              <a:t> планеты стал Отец планетарно-звездный, который несёт Синтез, новое явление планеты и Дом Отца. Причем, Синтез -  это то, что рождается в Доме Отца как концентрация огня в нём. 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Учение Синтеза, 1 Синтез Фа, Киев, 2005 г.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94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332656"/>
            <a:ext cx="828092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Четвертая позиция</a:t>
            </a:r>
            <a:r>
              <a:rPr lang="ru-RU" b="1" dirty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Синтез начинается только со свободы. Только у свободного человека может появиться огонь и синтез.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  <a:cs typeface="Aharoni" pitchFamily="2" charset="-79"/>
              </a:rPr>
              <a:t>Четвертый фактор, который привнесен на планету и который вам очень важен: свобода исходит из тех накоплений, которые есть в человеке, и заканчивается там, где этих накоплений нет. Вы свободны только в том, что вы видите, а что вы не видите - вы в этом не свободны.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</a:rPr>
              <a:t>И умение быть в синтезе, и жить в Доме Отца - это становиться свободным везде, но, не отрицая окружающее, а синтезируя и окружающее, и свои накопления внутри и вокруг себя.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Задача Дома Отца – научить строить синтез-ситуации огнем, </a:t>
            </a:r>
            <a:r>
              <a:rPr lang="ru-RU" b="1" dirty="0">
                <a:solidFill>
                  <a:schemeClr val="bg1"/>
                </a:solidFill>
              </a:rPr>
              <a:t>чтобы вы управляли этим. Это на физике. Но тем же самым, чтобы вы управляли на других планах. Это из этого постулата. Дом Отца – это не что-то абстрактное, а это все ситуации, которые вокруг вас есть.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</a:rPr>
              <a:t>Пятый постулат.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Закон Дома Отца: то, что внутри вас, является внешним для Отца, а то, что вокруг вас, является внутренним для Отца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Вы – часть планеты? Часть. Планета выражает Отца? Выражает. Вы являетесь клеточкой Отца?  Являетесь. Значит, всё, что вовне вас – это клеточка, и вы как часть планеты. И если мы внутри себя восходим, то Отец видит, и все меняется вокруг нас. Отсюда вытекает </a:t>
            </a:r>
            <a:r>
              <a:rPr lang="ru-RU" sz="2000" b="1" dirty="0">
                <a:solidFill>
                  <a:schemeClr val="bg1"/>
                </a:solidFill>
              </a:rPr>
              <a:t>шестой постулат: </a:t>
            </a:r>
            <a:r>
              <a:rPr lang="ru-RU" b="1" dirty="0">
                <a:solidFill>
                  <a:schemeClr val="bg1"/>
                </a:solidFill>
              </a:rPr>
              <a:t>изменись сам, и тысячи изменятся.</a:t>
            </a:r>
          </a:p>
          <a:p>
            <a:pPr algn="just"/>
            <a:endParaRPr lang="ru-RU" b="1" dirty="0">
              <a:solidFill>
                <a:schemeClr val="bg1"/>
              </a:solidFill>
              <a:cs typeface="Aharoni" pitchFamily="2" charset="-79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Учение Синтеза, 1 Синтез Фа, Киев, 2005 г.</a:t>
            </a:r>
            <a:endParaRPr lang="ru-RU" sz="1600" b="1" dirty="0">
              <a:solidFill>
                <a:schemeClr val="bg1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2088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6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404664"/>
            <a:ext cx="799288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Седьмой постулат</a:t>
            </a:r>
            <a:r>
              <a:rPr lang="ru-RU" b="1" dirty="0">
                <a:solidFill>
                  <a:schemeClr val="bg1"/>
                </a:solidFill>
              </a:rPr>
              <a:t>, который вы должны знать, который полностью меняет всю систему отношений в новой эпохе: на планете развёртывается, кроме </a:t>
            </a:r>
            <a:r>
              <a:rPr lang="ru-RU" b="1" dirty="0" err="1">
                <a:solidFill>
                  <a:schemeClr val="bg1"/>
                </a:solidFill>
              </a:rPr>
              <a:t>четверицы</a:t>
            </a:r>
            <a:r>
              <a:rPr lang="ru-RU" b="1" dirty="0">
                <a:solidFill>
                  <a:schemeClr val="bg1"/>
                </a:solidFill>
              </a:rPr>
              <a:t>, которая обозначена, </a:t>
            </a:r>
            <a:r>
              <a:rPr lang="ru-RU" b="1" dirty="0" err="1">
                <a:solidFill>
                  <a:schemeClr val="bg1"/>
                </a:solidFill>
              </a:rPr>
              <a:t>восьмерица</a:t>
            </a:r>
            <a:r>
              <a:rPr lang="ru-RU" b="1" dirty="0">
                <a:solidFill>
                  <a:schemeClr val="bg1"/>
                </a:solidFill>
              </a:rPr>
              <a:t>. Кроме Отца, Сына, Дочери, Матери, возникает новое проявление Отца, такое, как </a:t>
            </a:r>
            <a:r>
              <a:rPr lang="ru-RU" b="1" dirty="0" err="1">
                <a:solidFill>
                  <a:schemeClr val="bg1"/>
                </a:solidFill>
              </a:rPr>
              <a:t>Фаом</a:t>
            </a:r>
            <a:r>
              <a:rPr lang="ru-RU" b="1" dirty="0">
                <a:solidFill>
                  <a:schemeClr val="bg1"/>
                </a:solidFill>
              </a:rPr>
              <a:t>. ФА – это новое Слово Отца, Ом – изначальное слово созидания. </a:t>
            </a:r>
            <a:r>
              <a:rPr lang="ru-RU" b="1" dirty="0" err="1">
                <a:solidFill>
                  <a:schemeClr val="bg1"/>
                </a:solidFill>
              </a:rPr>
              <a:t>Майтрейя</a:t>
            </a:r>
            <a:r>
              <a:rPr lang="ru-RU" b="1" dirty="0">
                <a:solidFill>
                  <a:schemeClr val="bg1"/>
                </a:solidFill>
              </a:rPr>
              <a:t>, как умение управлять огнем, Христос, как выразитель человечества, умение управлять Словом Отца, и Будда, как проявление Образа Отца и управление им. То есть, Отец для человека развертывается не только </a:t>
            </a:r>
            <a:r>
              <a:rPr lang="ru-RU" b="1" dirty="0" err="1">
                <a:solidFill>
                  <a:schemeClr val="bg1"/>
                </a:solidFill>
              </a:rPr>
              <a:t>четверично</a:t>
            </a:r>
            <a:r>
              <a:rPr lang="ru-RU" b="1" dirty="0">
                <a:solidFill>
                  <a:schemeClr val="bg1"/>
                </a:solidFill>
              </a:rPr>
              <a:t>, но и восьмерично.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До 1999 года мы жили в третьей Солнечной системе, в Солнечной системе МИ. И сейчас заканчивается солнечная </a:t>
            </a:r>
            <a:r>
              <a:rPr lang="ru-RU" b="1" dirty="0" err="1">
                <a:solidFill>
                  <a:schemeClr val="bg1"/>
                </a:solidFill>
              </a:rPr>
              <a:t>манвантара</a:t>
            </a:r>
            <a:r>
              <a:rPr lang="ru-RU" b="1" dirty="0">
                <a:solidFill>
                  <a:schemeClr val="bg1"/>
                </a:solidFill>
              </a:rPr>
              <a:t> МИ, и начинается с нашей планеты солнечная </a:t>
            </a:r>
            <a:r>
              <a:rPr lang="ru-RU" b="1" dirty="0" err="1">
                <a:solidFill>
                  <a:schemeClr val="bg1"/>
                </a:solidFill>
              </a:rPr>
              <a:t>манвантара</a:t>
            </a:r>
            <a:r>
              <a:rPr lang="ru-RU" b="1" dirty="0">
                <a:solidFill>
                  <a:schemeClr val="bg1"/>
                </a:solidFill>
              </a:rPr>
              <a:t> ФА. 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Учение Синтеза, 1 Синтез Фа, Киев, 2005 г.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0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404664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Сейчас рождается новая </a:t>
            </a:r>
            <a:r>
              <a:rPr lang="ru-RU" b="1" dirty="0" err="1">
                <a:solidFill>
                  <a:schemeClr val="bg1"/>
                </a:solidFill>
              </a:rPr>
              <a:t>манвантара</a:t>
            </a:r>
            <a:r>
              <a:rPr lang="ru-RU" b="1" dirty="0">
                <a:solidFill>
                  <a:schemeClr val="bg1"/>
                </a:solidFill>
              </a:rPr>
              <a:t> – солнечная и наш Отец планеты, новый, ФА-Отец должен развернуть нашу планету в Солнце и в новую Солнечную систему следующей четвертой </a:t>
            </a:r>
            <a:r>
              <a:rPr lang="ru-RU" b="1" dirty="0" err="1">
                <a:solidFill>
                  <a:schemeClr val="bg1"/>
                </a:solidFill>
              </a:rPr>
              <a:t>манвантары</a:t>
            </a:r>
            <a:r>
              <a:rPr lang="ru-RU" b="1" dirty="0">
                <a:solidFill>
                  <a:schemeClr val="bg1"/>
                </a:solidFill>
              </a:rPr>
              <a:t>, Фа </a:t>
            </a:r>
            <a:r>
              <a:rPr lang="ru-RU" b="1" dirty="0" err="1">
                <a:solidFill>
                  <a:schemeClr val="bg1"/>
                </a:solidFill>
              </a:rPr>
              <a:t>манвантары</a:t>
            </a:r>
            <a:r>
              <a:rPr lang="ru-RU" b="1" dirty="0">
                <a:solidFill>
                  <a:schemeClr val="bg1"/>
                </a:solidFill>
              </a:rPr>
              <a:t>. Что это значит? Даже по оценкам ученых внутри Солнца, которое мы сейчас видим как Солнце, находится планета - это планета Вулкан. И сейчас некоторые ученые признают, что действительно, Солнце  - это планета, а то, что мы видим как Солнце, - это </a:t>
            </a:r>
            <a:r>
              <a:rPr lang="ru-RU" b="1" dirty="0" err="1">
                <a:solidFill>
                  <a:schemeClr val="bg1"/>
                </a:solidFill>
              </a:rPr>
              <a:t>воззожженная</a:t>
            </a:r>
            <a:r>
              <a:rPr lang="ru-RU" b="1" dirty="0">
                <a:solidFill>
                  <a:schemeClr val="bg1"/>
                </a:solidFill>
              </a:rPr>
              <a:t> атмосфера этой планеты. Но… на Солнце тоже есть жители, но живут они в вышестоящей параллельности, на вышестоящем плане, в вышестоящей вселенной, в вышестоящем мире, чем наш. Поэтому там они живут, сверху – это обычная планета с жителями, а снизу – это Солнце. Вот так и наша планета, мы будем жить, мы насытимся огнем внутри и вокруг себя, и мы будем жить на планете в более лучших, синтетических условиях, но для нижестоящих вселенных… мы станем  Солнцем, и мы уже там фактически им являемся, только мы этого не замечаем.  И задача Синтеза ФА-Отца и Огня ФА-Отца – наладить на нашей планете солнечные и синтетические отношения. </a:t>
            </a: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	Учение Синтеза, 1 Синтез Фа, Киев, 2005 г.</a:t>
            </a:r>
          </a:p>
          <a:p>
            <a:pPr algn="just"/>
            <a:endParaRPr lang="ru-RU" sz="1600" b="1" i="1" dirty="0">
              <a:solidFill>
                <a:schemeClr val="bg1"/>
              </a:solidFill>
              <a:cs typeface="Aharoni" pitchFamily="2" charset="-79"/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Новый Отец  включил новую ноту Солнечной системы. Причем нота «фа» - это следующая ступень развития Солнечной системы. Это, фактически, наша планета избрана в следующей </a:t>
            </a:r>
            <a:r>
              <a:rPr lang="ru-RU" b="1" dirty="0" err="1">
                <a:solidFill>
                  <a:schemeClr val="bg1"/>
                </a:solidFill>
              </a:rPr>
              <a:t>манвантаре</a:t>
            </a:r>
            <a:r>
              <a:rPr lang="ru-RU" b="1" dirty="0">
                <a:solidFill>
                  <a:schemeClr val="bg1"/>
                </a:solidFill>
              </a:rPr>
              <a:t>, она будет таким же Солнцем в этой Солнечной системе.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</a:t>
            </a:r>
            <a:r>
              <a:rPr lang="ru-RU" sz="1600" b="1" i="1" dirty="0">
                <a:solidFill>
                  <a:schemeClr val="bg1"/>
                </a:solidFill>
              </a:rPr>
              <a:t>Санкт-Петербург, 1 Синтез ФА, 2003г., часть1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89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595391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Иоанн Богослов сказал: «Мы не умрём, но изменимся, и будет новый день, и будет новый свет». Мы не умрем, будет новый день, по-другому устроенный, он будет по-другому строиться, а светом в древности называли не только дневной свет, а ещё и Учение, и будет новое Учение, которому мы будем следовать и будем по-другому жить. Это он нам предсказал новую эпоху. И Учение Синтеза, как раз это и развёртывает.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А задача Синтеза и задача новой эпохи огня: </a:t>
            </a:r>
            <a:r>
              <a:rPr lang="ru-RU" b="1" dirty="0" err="1">
                <a:solidFill>
                  <a:schemeClr val="bg1"/>
                </a:solidFill>
              </a:rPr>
              <a:t>компактифицировать</a:t>
            </a:r>
            <a:r>
              <a:rPr lang="ru-RU" b="1" dirty="0">
                <a:solidFill>
                  <a:schemeClr val="bg1"/>
                </a:solidFill>
              </a:rPr>
              <a:t> в каждой элементарной частице, атоме, молекуле огонь настолько плотно, чтобы мы жили также, и по форме мы друг друга не замечали, но по объемам огня в каждом из нас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Теперь представьте, как этот объем </a:t>
            </a:r>
            <a:r>
              <a:rPr lang="ru-RU" b="1" dirty="0" err="1">
                <a:solidFill>
                  <a:schemeClr val="bg1"/>
                </a:solidFill>
              </a:rPr>
              <a:t>компактификационного</a:t>
            </a:r>
            <a:r>
              <a:rPr lang="ru-RU" b="1" dirty="0">
                <a:solidFill>
                  <a:schemeClr val="bg1"/>
                </a:solidFill>
              </a:rPr>
              <a:t> огня в атомах, молекулах, в клеточках, которые состоят из атомов, молекул, сказывается на нижестоящей вселенной и на окружающее вокруг нас. Если компактификация огня – это ещё и объем синтеза, который может повлиять на окружающее - изменись сам, и тысячи изменятся. 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Учение Синтеза, 1 Синтез Фа, Киев, 2005 г.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357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620688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	</a:t>
            </a:r>
            <a:r>
              <a:rPr lang="ru-RU" sz="2000" b="1" dirty="0">
                <a:solidFill>
                  <a:schemeClr val="bg1"/>
                </a:solidFill>
              </a:rPr>
              <a:t>Вот, в 1999 году, почему мы победили, планета должна была погибнуть вместе с человечеством, могла, майя и некоторые другие говорили, что должна была погибнуть. Мы приняли огонь Отца Метагалактики в 1998 году,  нам это удалось, и этим огнем мы помахали всем сущностям планеты и сказали: а мы в Метагалактическом огне, не в планетарном. Это было наше ученическое действие, ответ  тем, кто заявлял, что мы должны погибнуть.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</a:rPr>
              <a:t>	Так вот, накопление этого огня идет метагалактическим вариантом. Зачем? Чтобы человечество разъехалось потом по звёздам, планетам, системам и могло управлять любыми видами метагалактического огня, находясь там, и владея тем синтезом, которому вы научитесь здесь, на планете, и при этом, наша планета станет Солнцем. Мы сюда принесем огонь всех окружающих метагалактических звезд. </a:t>
            </a:r>
          </a:p>
          <a:p>
            <a:pPr algn="just"/>
            <a:endParaRPr lang="ru-RU" sz="2000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Учение Синтеза, 1 Синтез Фа, Киев, 2005 г.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476672"/>
            <a:ext cx="83529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В 1872 году…  Блаватской и теософской группе Блаватской Учителя пятой расы: Мория, Кут Хуми, Павел  Венецианец – дали поручение, как ученикам, стяжать Образ Отца. То есть пятая раса подходила к завершению, и они, как ученики, должны были стяжать Образ Отца. </a:t>
            </a:r>
          </a:p>
          <a:p>
            <a:r>
              <a:rPr lang="ru-RU" b="1" dirty="0">
                <a:solidFill>
                  <a:schemeClr val="bg1"/>
                </a:solidFill>
              </a:rPr>
              <a:t>…группа теософов свое поручение, как чело, не исполнила. Это настолько оказалось серьёзным, …Учителя наказали за то, что они не исполнили их поручение. И в 1899 году Учителя вознеслись, то есть</a:t>
            </a:r>
          </a:p>
          <a:p>
            <a:r>
              <a:rPr lang="ru-RU" b="1" dirty="0">
                <a:solidFill>
                  <a:schemeClr val="bg1"/>
                </a:solidFill>
              </a:rPr>
              <a:t>они «вспыхнули» и ушли с физической реальности. Благодаря (мощному) </a:t>
            </a:r>
          </a:p>
          <a:p>
            <a:r>
              <a:rPr lang="ru-RU" b="1" dirty="0">
                <a:solidFill>
                  <a:schemeClr val="bg1"/>
                </a:solidFill>
              </a:rPr>
              <a:t>излучению, которое в этот момент возникло, человечество,  пятая раса сохранились и не ушли в разнос, как это было в Атлантиду. По идее пятая раса могла закончиться в конце 1899 года. То есть, сто лет так называемого чёрного или «железного века» мы проживали после ухода Учителей с 1899 по 1999 год.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	</a:t>
            </a:r>
          </a:p>
          <a:p>
            <a:pPr algn="just"/>
            <a:endParaRPr lang="ru-RU" sz="1600" b="1" i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1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Синтез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Огня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«Рождение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Свыше»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В.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Сердюк, Новосибирск, 09-10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октября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2010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37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6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620688"/>
            <a:ext cx="79928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… нам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удалось добиться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простой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вещи,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что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все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младенцы,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которые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сейчас рождаются,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они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 err="1">
                <a:solidFill>
                  <a:schemeClr val="bg1"/>
                </a:solidFill>
              </a:rPr>
              <a:t>восьмеричны</a:t>
            </a:r>
            <a:r>
              <a:rPr lang="ru-RU" b="1" dirty="0">
                <a:solidFill>
                  <a:schemeClr val="bg1"/>
                </a:solidFill>
              </a:rPr>
              <a:t>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 err="1">
                <a:solidFill>
                  <a:schemeClr val="bg1"/>
                </a:solidFill>
              </a:rPr>
              <a:t>восьмерица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включает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обязательно Образ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Отца,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Слово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Отца,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Душу,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есть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первые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восемь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частей.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</a:p>
          <a:p>
            <a:pPr algn="just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сменится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одно-два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поколения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населения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планеты,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принципе на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вырастут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младенцы,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сейчас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есть.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20–30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лет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смена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поколений</a:t>
            </a:r>
            <a:r>
              <a:rPr lang="ru-RU" b="1" dirty="0">
                <a:solidFill>
                  <a:schemeClr val="bg1"/>
                </a:solidFill>
              </a:rPr>
              <a:t>.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Поэтому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20-30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лет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отдано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перестройку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планеты,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когда эта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перестройка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завершится,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условия,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которые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сложатся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 планете,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будут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иными,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чем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даже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те,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которые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сейчас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имеем.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1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Синтез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Огня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«Рождение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Свыше»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В.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Сердюк, Новосибирск,	09-10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октября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2010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558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289679"/>
            <a:ext cx="835292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	В 1899 году решался вопрос: продолжит человечество развиваться или нет. Несколько Учителей  групповым усилием,  как сейчас говорят, вознеслись. Утвердили Образ Отца на физике. И благодаря этому человечество продолжило развиваться, отодвинув этот вопрос на 100 лет.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Ибо ученики и человечество не смогли взять. И Учителя пожертвовали телами, присутствием на физическом плане.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И планета на сто лет вступила в период испытания: выдержит человечество и пойдет дальше или не выдержит. Это очень серьезно. Это мало кто публикует, с чем связан переход планеты, а вот с этим. Потому что Образа Отца на </a:t>
            </a:r>
            <a:r>
              <a:rPr lang="ru-RU" b="1" dirty="0" err="1">
                <a:solidFill>
                  <a:schemeClr val="bg1"/>
                </a:solidFill>
              </a:rPr>
              <a:t>адиплане</a:t>
            </a:r>
            <a:r>
              <a:rPr lang="ru-RU" b="1" dirty="0">
                <a:solidFill>
                  <a:schemeClr val="bg1"/>
                </a:solidFill>
              </a:rPr>
              <a:t> не было, и Блаватская публиковала, что он пустой.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 К концу 19-го века все смешалось на нашей планете. Учителя спасли ситуацию, пожертвовав собой, но понадобилось сто лет по Закону Отца.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 Сто лет прошло до 1999 года. Срок Отца закончился (на переход человечества). И возникает вопрос, а что дальше? И вот </a:t>
            </a:r>
            <a:r>
              <a:rPr lang="ru-RU" sz="2000" b="1" dirty="0">
                <a:solidFill>
                  <a:schemeClr val="bg1"/>
                </a:solidFill>
              </a:rPr>
              <a:t>11 августа 1999 года</a:t>
            </a:r>
            <a:r>
              <a:rPr lang="ru-RU" b="1" dirty="0">
                <a:solidFill>
                  <a:schemeClr val="bg1"/>
                </a:solidFill>
              </a:rPr>
              <a:t>, это была сложнейшая работа всей Иерархии и учеников. Сейчас только это можно публиковать открыто, а пока план Аватара Синтеза не внедрился на физику, мы даже не говорили об этом, объявлять нельзя было. </a:t>
            </a:r>
            <a:r>
              <a:rPr lang="ru-RU" sz="2000" b="1" dirty="0">
                <a:solidFill>
                  <a:schemeClr val="bg1"/>
                </a:solidFill>
              </a:rPr>
              <a:t>Восхождением нового Отца планеты эта карма была преодолена. </a:t>
            </a:r>
            <a:r>
              <a:rPr lang="ru-RU" b="1" dirty="0">
                <a:solidFill>
                  <a:schemeClr val="bg1"/>
                </a:solidFill>
              </a:rPr>
              <a:t>И тем, что мы на физическом плане стяжали новый Образ Отца и новые условия Отца и  Учение Синтеза, которое начало развертываться с 11 августа 1999 года - мы прошли и выжили.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</a:t>
            </a:r>
            <a:r>
              <a:rPr lang="ru-RU" sz="1600" b="1" i="1" dirty="0">
                <a:solidFill>
                  <a:schemeClr val="bg1"/>
                </a:solidFill>
              </a:rPr>
              <a:t>Санкт-Петербург, 1 синтез ФА, 2003г., часть 2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630748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404664"/>
            <a:ext cx="806489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	Мы уже три года говорим - 11 августа мы все выдержали. Вернее, даже 10-го. 11 подтвердили, 10-го к вечеру. Мы выполнили условия Отца. Мы стяжали новый огонь глобальный, мы стяжали новый Образ Отца, преодолев нашу вселенскую ограниченность. </a:t>
            </a:r>
            <a:r>
              <a:rPr lang="ru-RU" b="1" dirty="0" err="1">
                <a:solidFill>
                  <a:schemeClr val="bg1"/>
                </a:solidFill>
              </a:rPr>
              <a:t>Вселенскость</a:t>
            </a:r>
            <a:r>
              <a:rPr lang="ru-RU" b="1" dirty="0">
                <a:solidFill>
                  <a:schemeClr val="bg1"/>
                </a:solidFill>
              </a:rPr>
              <a:t> – означает сознательность. Преодолели наше ограниченное сознание. И эта работа шла, если взять нашу школу, в нашем порученном аспекте с 1995 по 1999 год.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Поэтому то, что будет дальше публиковаться, соответствует новому Образу Отца, новому человечеству и новому плану развития планеты.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Мы смогли это взять только потому, что  вошли в аспект Отца.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Изначально мы в школе всегда говорили, что было прямое поручение Отца, когда мы визуально перед Ним стояли, вот как перед вами. Он объяснил, что делать, начиная с практики магнита. И потом уже пошли все эти контакты. Контакты пошли через Учителя. Отец лишь дал поручение и поставил печать. А все остальное шло через Учителя Иерархии, или конкретно через Учителя Кут Хуми, который вел и занимался этой деятельностью, тоже по поручению Аватара Синтеза и Отца планеты. Это начальный план.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	То, каким было человечество до 19-го века, в таком состоянии  и болталось до 1999 года  и  делало массу усилий, чтобы это преодолеть. 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Санкт-Петербург, 1 синтез ФА, 2003г., часть 2</a:t>
            </a:r>
            <a:endParaRPr lang="ru-RU" sz="1600" i="1" dirty="0"/>
          </a:p>
          <a:p>
            <a:pPr algn="just"/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14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476672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…имейте эту информацию ввиду. Она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очень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полезна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открывает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взгляд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многие вопросы,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которые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происходили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планете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вокруг,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многие события,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связанные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учениками,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Учителями,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нашей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планетой.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</a:rPr>
              <a:t>	Конкретно,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11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августа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1999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года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было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знаменитое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противостояние планет.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В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этот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момент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Отец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вернулся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на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планету,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мы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говорили, что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он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родился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на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ru-RU" sz="2000" b="1" dirty="0">
                <a:solidFill>
                  <a:schemeClr val="bg1"/>
                </a:solidFill>
              </a:rPr>
              <a:t>Планете</a:t>
            </a:r>
            <a:r>
              <a:rPr lang="ru-RU" b="1" dirty="0">
                <a:solidFill>
                  <a:schemeClr val="bg1"/>
                </a:solidFill>
              </a:rPr>
              <a:t>,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чтобы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закончить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Кали-югу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-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столетнее наказание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падение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тёмный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век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человечества.</a:t>
            </a:r>
          </a:p>
          <a:p>
            <a:pPr algn="just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Для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вами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падение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тоже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родился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столетие), для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жизнь.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обратите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внимание, что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1899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жил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миллиард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людей,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плюс-минус, 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столетия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шесть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половиной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миллиардов,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 воплотилось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столько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душ.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учесть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статистику,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людей, тел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душами,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сейчас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живёт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треть,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шести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половиной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миллиардов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где-то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миллиарда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имеют души,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сразу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увидите,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разных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воплотилось на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нуждается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переподготовке,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Отце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они воплотиться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смогли,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открытым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текстом.</a:t>
            </a: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1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Синтез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Огня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«Рождение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Свыше»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В.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Сердюк, Новосибирск,	09-10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октября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2010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608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548680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Кали-Юга – чёрный век по индийской традиции или Железный век – это век, когда Отец уходит в </a:t>
            </a:r>
            <a:r>
              <a:rPr lang="ru-RU" sz="2000" b="1" dirty="0" err="1">
                <a:solidFill>
                  <a:schemeClr val="bg1"/>
                </a:solidFill>
                <a:cs typeface="Aharoni" pitchFamily="2" charset="-79"/>
              </a:rPr>
              <a:t>Пралайю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 и сто лет человечество предназначено самому себе. Юридически на Планете это было с 1899 по 1999 год. </a:t>
            </a:r>
            <a:r>
              <a:rPr lang="ru-RU" sz="2400" b="1" dirty="0">
                <a:solidFill>
                  <a:schemeClr val="bg1"/>
                </a:solidFill>
                <a:cs typeface="Aharoni" pitchFamily="2" charset="-79"/>
              </a:rPr>
              <a:t>Есть даже день, когда это закончилось – 11 августа 1999-го года. </a:t>
            </a:r>
            <a:r>
              <a:rPr lang="ru-RU" sz="2000" b="1" dirty="0">
                <a:solidFill>
                  <a:schemeClr val="bg1"/>
                </a:solidFill>
                <a:cs typeface="Aharoni" pitchFamily="2" charset="-79"/>
              </a:rPr>
              <a:t>В этот момент наша Планета астрономически вошла в знаменитый крест Планет Солнечной системы. С четырьмя Планетами они образовали крест в 1999-м году, и в этот момент закончилась Кали-Юга и Отец начал контачить с Планетой. </a:t>
            </a:r>
          </a:p>
          <a:p>
            <a:pPr algn="just"/>
            <a:endParaRPr lang="ru-RU" sz="2000" b="1" dirty="0">
              <a:solidFill>
                <a:schemeClr val="bg1"/>
              </a:solidFill>
              <a:cs typeface="Aharoni" pitchFamily="2" charset="-79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cs typeface="Aharoni" pitchFamily="2" charset="-79"/>
              </a:rPr>
              <a:t>1-й Синтез Огня, Виталий Сердюк      09-10.02.2013 ДИВО 30 Про Новосибирск </a:t>
            </a:r>
          </a:p>
        </p:txBody>
      </p:sp>
    </p:spTree>
    <p:extLst>
      <p:ext uri="{BB962C8B-B14F-4D97-AF65-F5344CB8AC3E}">
        <p14:creationId xmlns:p14="http://schemas.microsoft.com/office/powerpoint/2010/main" val="199871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47667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</a:rPr>
              <a:t>	С 1899-го года, когда Иерархия ушла, прежде всего, ушёл Отец с Планеты, то есть Иерархия ушла с Отцом. И наступил так называемый век </a:t>
            </a:r>
            <a:r>
              <a:rPr lang="ru-RU" b="1" dirty="0" err="1">
                <a:solidFill>
                  <a:schemeClr val="bg1"/>
                </a:solidFill>
              </a:rPr>
              <a:t>Пралайи</a:t>
            </a:r>
            <a:r>
              <a:rPr lang="ru-RU" b="1" dirty="0">
                <a:solidFill>
                  <a:schemeClr val="bg1"/>
                </a:solidFill>
              </a:rPr>
              <a:t> или сто лет Кали </a:t>
            </a:r>
            <a:r>
              <a:rPr lang="ru-RU" b="1" dirty="0" err="1">
                <a:solidFill>
                  <a:schemeClr val="bg1"/>
                </a:solidFill>
              </a:rPr>
              <a:t>Юги</a:t>
            </a:r>
            <a:r>
              <a:rPr lang="ru-RU" b="1" dirty="0">
                <a:solidFill>
                  <a:schemeClr val="bg1"/>
                </a:solidFill>
              </a:rPr>
              <a:t> знаменитые индийские, это мы проходили в 19-м веке, поэтому многие из нас, и я в том числе, родились в Кали Югу.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Закончилась она к 1999-му году, сто лет, но вхождение в новое заняло ещё 12 лет, вот сейчас 2013-й год. И вот мы только-только начинаем на четырнадцатый входить в новое, и идёт поэтапно: в Дом Отца – вошли, 5-я раса закончилась, вот теперь в Иерархию – вошли, Конфедерация включилась, и с вхождением в Иерархию можно сказать, что весь этап Кали </a:t>
            </a:r>
            <a:r>
              <a:rPr lang="ru-RU" b="1" dirty="0" err="1">
                <a:solidFill>
                  <a:schemeClr val="bg1"/>
                </a:solidFill>
              </a:rPr>
              <a:t>Юги</a:t>
            </a:r>
            <a:r>
              <a:rPr lang="ru-RU" b="1" dirty="0">
                <a:solidFill>
                  <a:schemeClr val="bg1"/>
                </a:solidFill>
              </a:rPr>
              <a:t> завершен.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Почему? Потому что последняя за Отцом ушла Иерархия, Владыки, и вместе с Отцом обратно пришла на физику Иерархия, но уже новая, в новом составе. Владыки не меняются, корректируются только названия, уточняются детали, чтобы нам лучше было. 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	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</a:rPr>
              <a:t> Огня», Виталий Сердюк </a:t>
            </a: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14-15.09.2013 ДИВО 94 Про Новосибирск</a:t>
            </a:r>
          </a:p>
        </p:txBody>
      </p:sp>
    </p:spTree>
    <p:extLst>
      <p:ext uri="{BB962C8B-B14F-4D97-AF65-F5344CB8AC3E}">
        <p14:creationId xmlns:p14="http://schemas.microsoft.com/office/powerpoint/2010/main" val="3836855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620688"/>
            <a:ext cx="792088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solidFill>
                  <a:schemeClr val="bg1"/>
                </a:solidFill>
              </a:rPr>
              <a:t>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наша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Планета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вся</a:t>
            </a:r>
            <a:r>
              <a:rPr lang="en-US" b="1" dirty="0">
                <a:solidFill>
                  <a:schemeClr val="bg1"/>
                </a:solidFill>
              </a:rPr>
              <a:t> в </a:t>
            </a:r>
            <a:r>
              <a:rPr lang="en-US" b="1" dirty="0" err="1">
                <a:solidFill>
                  <a:schemeClr val="bg1"/>
                </a:solidFill>
              </a:rPr>
              <a:t>Солнечной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системе</a:t>
            </a:r>
            <a:r>
              <a:rPr lang="en-US" b="1" dirty="0">
                <a:solidFill>
                  <a:schemeClr val="bg1"/>
                </a:solidFill>
              </a:rPr>
              <a:t>, в </a:t>
            </a:r>
            <a:r>
              <a:rPr lang="en-US" b="1" dirty="0" err="1">
                <a:solidFill>
                  <a:schemeClr val="bg1"/>
                </a:solidFill>
              </a:rPr>
              <a:t>предыдущей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эпохе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выполняла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функции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отдельного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Луча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во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главе</a:t>
            </a:r>
            <a:r>
              <a:rPr lang="en-US" b="1" dirty="0">
                <a:solidFill>
                  <a:schemeClr val="bg1"/>
                </a:solidFill>
              </a:rPr>
              <a:t> с </a:t>
            </a:r>
            <a:r>
              <a:rPr lang="en-US" b="1" dirty="0" err="1">
                <a:solidFill>
                  <a:schemeClr val="bg1"/>
                </a:solidFill>
              </a:rPr>
              <a:t>Отцом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Планеты</a:t>
            </a:r>
            <a:r>
              <a:rPr lang="en-US" b="1" dirty="0">
                <a:solidFill>
                  <a:schemeClr val="bg1"/>
                </a:solidFill>
              </a:rPr>
              <a:t>. </a:t>
            </a:r>
            <a:r>
              <a:rPr lang="en-US" b="1" dirty="0" err="1">
                <a:solidFill>
                  <a:schemeClr val="bg1"/>
                </a:solidFill>
              </a:rPr>
              <a:t>Отец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Планеты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входил</a:t>
            </a:r>
            <a:r>
              <a:rPr lang="en-US" b="1" dirty="0">
                <a:solidFill>
                  <a:schemeClr val="bg1"/>
                </a:solidFill>
              </a:rPr>
              <a:t> в </a:t>
            </a:r>
            <a:r>
              <a:rPr lang="en-US" b="1" dirty="0" err="1">
                <a:solidFill>
                  <a:schemeClr val="bg1"/>
                </a:solidFill>
              </a:rPr>
              <a:t>Солнечную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систему</a:t>
            </a:r>
            <a:r>
              <a:rPr lang="en-US" b="1" dirty="0">
                <a:solidFill>
                  <a:schemeClr val="bg1"/>
                </a:solidFill>
              </a:rPr>
              <a:t>. </a:t>
            </a:r>
            <a:r>
              <a:rPr lang="en-US" b="1" dirty="0" err="1">
                <a:solidFill>
                  <a:schemeClr val="bg1"/>
                </a:solidFill>
              </a:rPr>
              <a:t>Но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Планета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развивалась</a:t>
            </a:r>
            <a:r>
              <a:rPr lang="en-US" b="1" dirty="0">
                <a:solidFill>
                  <a:schemeClr val="bg1"/>
                </a:solidFill>
              </a:rPr>
              <a:t>. </a:t>
            </a:r>
            <a:r>
              <a:rPr lang="en-US" b="1" dirty="0" err="1">
                <a:solidFill>
                  <a:schemeClr val="bg1"/>
                </a:solidFill>
              </a:rPr>
              <a:t>Отец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Планеты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развивался</a:t>
            </a:r>
            <a:r>
              <a:rPr lang="en-US" b="1" dirty="0">
                <a:solidFill>
                  <a:schemeClr val="bg1"/>
                </a:solidFill>
              </a:rPr>
              <a:t>. И в </a:t>
            </a:r>
            <a:r>
              <a:rPr lang="en-US" b="1" dirty="0" err="1">
                <a:solidFill>
                  <a:schemeClr val="bg1"/>
                </a:solidFill>
              </a:rPr>
              <a:t>какой-то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из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определенных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сроков</a:t>
            </a:r>
            <a:r>
              <a:rPr lang="en-US" b="1" dirty="0">
                <a:solidFill>
                  <a:schemeClr val="bg1"/>
                </a:solidFill>
              </a:rPr>
              <a:t>, </a:t>
            </a:r>
            <a:r>
              <a:rPr lang="en-US" b="1" dirty="0" err="1">
                <a:solidFill>
                  <a:schemeClr val="bg1"/>
                </a:solidFill>
              </a:rPr>
              <a:t>можно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так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сказать</a:t>
            </a:r>
            <a:r>
              <a:rPr lang="en-US" b="1" dirty="0">
                <a:solidFill>
                  <a:schemeClr val="bg1"/>
                </a:solidFill>
              </a:rPr>
              <a:t>, </a:t>
            </a:r>
            <a:r>
              <a:rPr lang="en-US" b="1" dirty="0" err="1">
                <a:solidFill>
                  <a:schemeClr val="bg1"/>
                </a:solidFill>
              </a:rPr>
              <a:t>неожиданных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сроков</a:t>
            </a:r>
            <a:r>
              <a:rPr lang="en-US" b="1" dirty="0">
                <a:solidFill>
                  <a:schemeClr val="bg1"/>
                </a:solidFill>
              </a:rPr>
              <a:t>,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то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есть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Кали-юга</a:t>
            </a:r>
            <a:r>
              <a:rPr lang="en-US" b="1" dirty="0">
                <a:solidFill>
                  <a:schemeClr val="bg1"/>
                </a:solidFill>
              </a:rPr>
              <a:t>, в </a:t>
            </a:r>
            <a:r>
              <a:rPr lang="en-US" b="1" dirty="0" err="1">
                <a:solidFill>
                  <a:schemeClr val="bg1"/>
                </a:solidFill>
              </a:rPr>
              <a:t>общем-то</a:t>
            </a:r>
            <a:r>
              <a:rPr lang="en-US" b="1" dirty="0">
                <a:solidFill>
                  <a:schemeClr val="bg1"/>
                </a:solidFill>
              </a:rPr>
              <a:t>, </a:t>
            </a:r>
            <a:r>
              <a:rPr lang="en-US" b="1" dirty="0" err="1">
                <a:solidFill>
                  <a:schemeClr val="bg1"/>
                </a:solidFill>
              </a:rPr>
              <a:t>для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нас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началась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неожиданно</a:t>
            </a:r>
            <a:r>
              <a:rPr lang="en-US" b="1" dirty="0">
                <a:solidFill>
                  <a:schemeClr val="bg1"/>
                </a:solidFill>
              </a:rPr>
              <a:t>. </a:t>
            </a:r>
            <a:r>
              <a:rPr lang="en-US" b="1" dirty="0" err="1">
                <a:solidFill>
                  <a:schemeClr val="bg1"/>
                </a:solidFill>
              </a:rPr>
              <a:t>Она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началась</a:t>
            </a:r>
            <a:r>
              <a:rPr lang="en-US" b="1" dirty="0">
                <a:solidFill>
                  <a:schemeClr val="bg1"/>
                </a:solidFill>
              </a:rPr>
              <a:t> в 1899 </a:t>
            </a:r>
            <a:r>
              <a:rPr lang="en-US" b="1" dirty="0" err="1">
                <a:solidFill>
                  <a:schemeClr val="bg1"/>
                </a:solidFill>
              </a:rPr>
              <a:t>году</a:t>
            </a:r>
            <a:r>
              <a:rPr lang="en-US" b="1" dirty="0">
                <a:solidFill>
                  <a:schemeClr val="bg1"/>
                </a:solidFill>
              </a:rPr>
              <a:t>. </a:t>
            </a:r>
            <a:r>
              <a:rPr lang="en-US" b="1" dirty="0" err="1">
                <a:solidFill>
                  <a:schemeClr val="bg1"/>
                </a:solidFill>
              </a:rPr>
              <a:t>Вот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сказали</a:t>
            </a:r>
            <a:r>
              <a:rPr lang="en-US" b="1" dirty="0">
                <a:solidFill>
                  <a:schemeClr val="bg1"/>
                </a:solidFill>
              </a:rPr>
              <a:t>: «</a:t>
            </a:r>
            <a:r>
              <a:rPr lang="en-US" b="1" dirty="0" err="1">
                <a:solidFill>
                  <a:schemeClr val="bg1"/>
                </a:solidFill>
              </a:rPr>
              <a:t>Отец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ушел</a:t>
            </a:r>
            <a:r>
              <a:rPr lang="en-US" b="1" dirty="0">
                <a:solidFill>
                  <a:schemeClr val="bg1"/>
                </a:solidFill>
              </a:rPr>
              <a:t> с </a:t>
            </a:r>
            <a:r>
              <a:rPr lang="en-US" b="1" dirty="0" err="1">
                <a:solidFill>
                  <a:schemeClr val="bg1"/>
                </a:solidFill>
              </a:rPr>
              <a:t>Планеты</a:t>
            </a:r>
            <a:r>
              <a:rPr lang="en-US" b="1" dirty="0">
                <a:solidFill>
                  <a:schemeClr val="bg1"/>
                </a:solidFill>
              </a:rPr>
              <a:t>». </a:t>
            </a:r>
            <a:r>
              <a:rPr lang="en-US" b="1" dirty="0" err="1">
                <a:solidFill>
                  <a:schemeClr val="bg1"/>
                </a:solidFill>
              </a:rPr>
              <a:t>Но</a:t>
            </a:r>
            <a:r>
              <a:rPr lang="en-US" b="1" dirty="0">
                <a:solidFill>
                  <a:schemeClr val="bg1"/>
                </a:solidFill>
              </a:rPr>
              <a:t>,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естественно</a:t>
            </a:r>
            <a:r>
              <a:rPr lang="en-US" b="1" dirty="0">
                <a:solidFill>
                  <a:schemeClr val="bg1"/>
                </a:solidFill>
              </a:rPr>
              <a:t>, у </a:t>
            </a:r>
            <a:r>
              <a:rPr lang="en-US" b="1" dirty="0" err="1">
                <a:solidFill>
                  <a:schemeClr val="bg1"/>
                </a:solidFill>
              </a:rPr>
              <a:t>меня</a:t>
            </a:r>
            <a:r>
              <a:rPr lang="en-US" b="1" dirty="0">
                <a:solidFill>
                  <a:schemeClr val="bg1"/>
                </a:solidFill>
              </a:rPr>
              <a:t>, </a:t>
            </a:r>
            <a:r>
              <a:rPr lang="en-US" b="1" dirty="0" err="1">
                <a:solidFill>
                  <a:schemeClr val="bg1"/>
                </a:solidFill>
              </a:rPr>
              <a:t>когда</a:t>
            </a:r>
            <a:r>
              <a:rPr lang="en-US" b="1" dirty="0">
                <a:solidFill>
                  <a:schemeClr val="bg1"/>
                </a:solidFill>
              </a:rPr>
              <a:t> я с </a:t>
            </a:r>
            <a:r>
              <a:rPr lang="en-US" b="1" dirty="0" err="1">
                <a:solidFill>
                  <a:schemeClr val="bg1"/>
                </a:solidFill>
              </a:rPr>
              <a:t>Аватаром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Синтеза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начал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общаться</a:t>
            </a:r>
            <a:r>
              <a:rPr lang="en-US" b="1" dirty="0">
                <a:solidFill>
                  <a:schemeClr val="bg1"/>
                </a:solidFill>
              </a:rPr>
              <a:t>,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возник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вопрос</a:t>
            </a:r>
            <a:r>
              <a:rPr lang="en-US" b="1" dirty="0">
                <a:solidFill>
                  <a:schemeClr val="bg1"/>
                </a:solidFill>
              </a:rPr>
              <a:t>: «</a:t>
            </a:r>
            <a:r>
              <a:rPr lang="en-US" b="1" dirty="0" err="1">
                <a:solidFill>
                  <a:schemeClr val="bg1"/>
                </a:solidFill>
              </a:rPr>
              <a:t>Куда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ушел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Отец</a:t>
            </a:r>
            <a:r>
              <a:rPr lang="en-US" b="1" dirty="0">
                <a:solidFill>
                  <a:schemeClr val="bg1"/>
                </a:solidFill>
              </a:rPr>
              <a:t>?» </a:t>
            </a:r>
            <a:r>
              <a:rPr lang="en-US" b="1" dirty="0" err="1">
                <a:solidFill>
                  <a:schemeClr val="bg1"/>
                </a:solidFill>
              </a:rPr>
              <a:t>Почему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нам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стали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Кали-югу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строить</a:t>
            </a:r>
            <a:r>
              <a:rPr lang="en-US" b="1" dirty="0">
                <a:solidFill>
                  <a:schemeClr val="bg1"/>
                </a:solidFill>
              </a:rPr>
              <a:t>? И </a:t>
            </a:r>
            <a:r>
              <a:rPr lang="en-US" b="1" dirty="0" err="1">
                <a:solidFill>
                  <a:schemeClr val="bg1"/>
                </a:solidFill>
              </a:rPr>
              <a:t>почему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он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потом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вернулся</a:t>
            </a:r>
            <a:r>
              <a:rPr lang="en-US" b="1" dirty="0">
                <a:solidFill>
                  <a:schemeClr val="bg1"/>
                </a:solidFill>
              </a:rPr>
              <a:t>, а </a:t>
            </a:r>
            <a:r>
              <a:rPr lang="en-US" b="1" dirty="0" err="1">
                <a:solidFill>
                  <a:schemeClr val="bg1"/>
                </a:solidFill>
              </a:rPr>
              <a:t>потом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опять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ушёл</a:t>
            </a:r>
            <a:r>
              <a:rPr lang="en-US" b="1" dirty="0">
                <a:solidFill>
                  <a:schemeClr val="bg1"/>
                </a:solidFill>
              </a:rPr>
              <a:t>? 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en-US" b="1" dirty="0" err="1">
                <a:solidFill>
                  <a:schemeClr val="bg1"/>
                </a:solidFill>
              </a:rPr>
              <a:t>Отец</a:t>
            </a:r>
            <a:r>
              <a:rPr lang="ru-RU" b="1" dirty="0">
                <a:solidFill>
                  <a:schemeClr val="bg1"/>
                </a:solidFill>
              </a:rPr>
              <a:t>  П</a:t>
            </a:r>
            <a:r>
              <a:rPr lang="en-US" b="1" dirty="0" err="1">
                <a:solidFill>
                  <a:schemeClr val="bg1"/>
                </a:solidFill>
              </a:rPr>
              <a:t>ланеты</a:t>
            </a:r>
            <a:r>
              <a:rPr lang="en-US" b="1" dirty="0">
                <a:solidFill>
                  <a:schemeClr val="bg1"/>
                </a:solidFill>
              </a:rPr>
              <a:t> в </a:t>
            </a:r>
            <a:r>
              <a:rPr lang="en-US" b="1" dirty="0" err="1">
                <a:solidFill>
                  <a:schemeClr val="bg1"/>
                </a:solidFill>
              </a:rPr>
              <a:t>своем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развитии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ушёл</a:t>
            </a:r>
            <a:r>
              <a:rPr lang="en-US" b="1" dirty="0">
                <a:solidFill>
                  <a:schemeClr val="bg1"/>
                </a:solidFill>
              </a:rPr>
              <a:t> в </a:t>
            </a:r>
            <a:r>
              <a:rPr lang="en-US" b="1" dirty="0" err="1">
                <a:solidFill>
                  <a:schemeClr val="bg1"/>
                </a:solidFill>
              </a:rPr>
              <a:t>Галактику</a:t>
            </a:r>
            <a:r>
              <a:rPr lang="en-US" b="1" dirty="0">
                <a:solidFill>
                  <a:schemeClr val="bg1"/>
                </a:solidFill>
              </a:rPr>
              <a:t>. А </a:t>
            </a:r>
            <a:r>
              <a:rPr lang="en-US" b="1" dirty="0" err="1">
                <a:solidFill>
                  <a:schemeClr val="bg1"/>
                </a:solidFill>
              </a:rPr>
              <a:t>потом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поднялся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ещё</a:t>
            </a:r>
            <a:r>
              <a:rPr lang="en-US" b="1" dirty="0">
                <a:solidFill>
                  <a:schemeClr val="bg1"/>
                </a:solidFill>
              </a:rPr>
              <a:t> и в </a:t>
            </a:r>
            <a:r>
              <a:rPr lang="en-US" b="1" dirty="0" err="1">
                <a:solidFill>
                  <a:schemeClr val="bg1"/>
                </a:solidFill>
              </a:rPr>
              <a:t>Метагалактику</a:t>
            </a:r>
            <a:r>
              <a:rPr lang="en-US" b="1" dirty="0">
                <a:solidFill>
                  <a:schemeClr val="bg1"/>
                </a:solidFill>
              </a:rPr>
              <a:t>, </a:t>
            </a:r>
            <a:r>
              <a:rPr lang="en-US" b="1" dirty="0" err="1">
                <a:solidFill>
                  <a:schemeClr val="bg1"/>
                </a:solidFill>
              </a:rPr>
              <a:t>но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уже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вместе</a:t>
            </a:r>
            <a:r>
              <a:rPr lang="en-US" b="1" dirty="0">
                <a:solidFill>
                  <a:schemeClr val="bg1"/>
                </a:solidFill>
              </a:rPr>
              <a:t> с </a:t>
            </a:r>
            <a:r>
              <a:rPr lang="en-US" b="1" dirty="0" err="1">
                <a:solidFill>
                  <a:schemeClr val="bg1"/>
                </a:solidFill>
              </a:rPr>
              <a:t>нами</a:t>
            </a:r>
            <a:r>
              <a:rPr lang="en-US" b="1" dirty="0">
                <a:solidFill>
                  <a:schemeClr val="bg1"/>
                </a:solidFill>
              </a:rPr>
              <a:t>, </a:t>
            </a:r>
            <a:r>
              <a:rPr lang="en-US" b="1" dirty="0" err="1">
                <a:solidFill>
                  <a:schemeClr val="bg1"/>
                </a:solidFill>
              </a:rPr>
              <a:t>когда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мы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начали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подниматься</a:t>
            </a:r>
            <a:r>
              <a:rPr lang="en-US" b="1" dirty="0">
                <a:solidFill>
                  <a:schemeClr val="bg1"/>
                </a:solidFill>
              </a:rPr>
              <a:t> с </a:t>
            </a:r>
            <a:r>
              <a:rPr lang="en-US" b="1" dirty="0" err="1">
                <a:solidFill>
                  <a:schemeClr val="bg1"/>
                </a:solidFill>
              </a:rPr>
              <a:t>Аватаром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Синтеза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1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Синтез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Огня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«Рождение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Свыше»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В.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Сердюк, Новосибирск,	09-10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октября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2010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50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ладимир\Desktop\when_i_think_of_you_by_k_i_mm_i_e-d6t9by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620688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такая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рождается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входит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Солнечную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Солнечная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куда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входит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онятно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называются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созвездия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созвездия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входят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Галактику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en-US" b="1" dirty="0">
                <a:solidFill>
                  <a:schemeClr val="bg1"/>
                </a:solidFill>
              </a:rPr>
              <a:t>А </a:t>
            </a:r>
            <a:r>
              <a:rPr lang="en-US" b="1" dirty="0" err="1">
                <a:solidFill>
                  <a:schemeClr val="bg1"/>
                </a:solidFill>
              </a:rPr>
              <a:t>Галактика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кудавходит</a:t>
            </a:r>
            <a:r>
              <a:rPr lang="en-US" b="1" dirty="0">
                <a:solidFill>
                  <a:schemeClr val="bg1"/>
                </a:solidFill>
              </a:rPr>
              <a:t>? С </a:t>
            </a:r>
            <a:r>
              <a:rPr lang="en-US" b="1" dirty="0" err="1">
                <a:solidFill>
                  <a:schemeClr val="bg1"/>
                </a:solidFill>
              </a:rPr>
              <a:t>точки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зрения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ученых</a:t>
            </a:r>
            <a:r>
              <a:rPr lang="en-US" b="1" dirty="0">
                <a:solidFill>
                  <a:schemeClr val="bg1"/>
                </a:solidFill>
              </a:rPr>
              <a:t>, </a:t>
            </a:r>
            <a:r>
              <a:rPr lang="en-US" b="1" dirty="0" err="1">
                <a:solidFill>
                  <a:schemeClr val="bg1"/>
                </a:solidFill>
              </a:rPr>
              <a:t>во</a:t>
            </a:r>
            <a:r>
              <a:rPr lang="ru-RU" b="1" dirty="0">
                <a:solidFill>
                  <a:schemeClr val="bg1"/>
                </a:solidFill>
              </a:rPr>
              <a:t> Вселенную </a:t>
            </a:r>
            <a:r>
              <a:rPr lang="en-US" b="1" dirty="0" err="1">
                <a:solidFill>
                  <a:schemeClr val="bg1"/>
                </a:solidFill>
              </a:rPr>
              <a:t>или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синтез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Галактик</a:t>
            </a:r>
            <a:r>
              <a:rPr lang="en-US" b="1" dirty="0">
                <a:solidFill>
                  <a:schemeClr val="bg1"/>
                </a:solidFill>
              </a:rPr>
              <a:t>, </a:t>
            </a:r>
            <a:r>
              <a:rPr lang="en-US" b="1" dirty="0" err="1">
                <a:solidFill>
                  <a:schemeClr val="bg1"/>
                </a:solidFill>
              </a:rPr>
              <a:t>входит</a:t>
            </a:r>
            <a:r>
              <a:rPr lang="en-US" b="1" dirty="0">
                <a:solidFill>
                  <a:schemeClr val="bg1"/>
                </a:solidFill>
              </a:rPr>
              <a:t> в </a:t>
            </a:r>
            <a:r>
              <a:rPr lang="en-US" b="1" dirty="0" err="1">
                <a:solidFill>
                  <a:schemeClr val="bg1"/>
                </a:solidFill>
              </a:rPr>
              <a:t>Метагалактику</a:t>
            </a:r>
            <a:r>
              <a:rPr lang="en-US" b="1" dirty="0">
                <a:solidFill>
                  <a:schemeClr val="bg1"/>
                </a:solidFill>
              </a:rPr>
              <a:t>.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ПланетойМатери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Солнечная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система фиксировала на нас события Сына.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Галактику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отвечала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Дочь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Планеты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занимался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Духом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а в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Духом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занималась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Дочь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а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Светом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занимался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Сын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всегда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Энергией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В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занимался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Огнём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Естественно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Планеты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развил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вначале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шёл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Галактику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состыковавшись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Духом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Дочери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показав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Планеты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отом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ушел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к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Отцу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и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Огнём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а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готовиться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к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эпохе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Огня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Планеты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вышел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к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Отцу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естественно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-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Планету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дти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Огонь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1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Синтез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Огня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«Рождение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Свыше»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В.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Сердюк, Новосибирск,	09-10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октября</a:t>
            </a:r>
            <a:r>
              <a:rPr lang="en-US" sz="1600" b="1" i="1" dirty="0">
                <a:solidFill>
                  <a:schemeClr val="bg1"/>
                </a:solidFill>
              </a:rPr>
              <a:t> </a:t>
            </a:r>
            <a:r>
              <a:rPr lang="ru-RU" sz="1600" b="1" i="1" dirty="0">
                <a:solidFill>
                  <a:schemeClr val="bg1"/>
                </a:solidFill>
              </a:rPr>
              <a:t>2010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3870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1642</Words>
  <Application>Microsoft Office PowerPoint</Application>
  <PresentationFormat>Экран (4:3)</PresentationFormat>
  <Paragraphs>110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Aharoni</vt:lpstr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Сергей Кишиневский</cp:lastModifiedBy>
  <cp:revision>28</cp:revision>
  <dcterms:created xsi:type="dcterms:W3CDTF">2016-08-08T11:00:01Z</dcterms:created>
  <dcterms:modified xsi:type="dcterms:W3CDTF">2016-08-09T11:36:59Z</dcterms:modified>
</cp:coreProperties>
</file>